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A38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b4-vlg.ru/wp-content/uploads/2016/06/tumblr_n5y8pf8Vtg1r7bagdo1_128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kb4-vlg.ru/wp-content/uploads/2016/06/rawImage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kb4-vlg.ru/wp-content/uploads/2016/06/net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488832" cy="25237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195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Здоровый образ жизни (ЗОЖ) – комплексное понятие, включающее в себя множество составляющих. Сюда входят все сферы человеческого существования – начиная с питания и заканчивая эмоциональным настроем. </a:t>
            </a:r>
          </a:p>
          <a:p>
            <a:pPr indent="36195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Здоровый образ жизни – это способ жизнедеятельности, направленный на полное изменение прежних привычек, касающихся еды, режима физической активности и отдыха.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ЗДОРОВЫЙ ОБРАЗ ЖИЗНИ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im0-tub-ru.yandex.net/i?id=ad1a766a27c73f83772019b39c9c804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40968"/>
            <a:ext cx="381642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820472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>
              <a:lnSpc>
                <a:spcPct val="13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Курение</a:t>
            </a:r>
            <a:r>
              <a:rPr lang="ru-RU" dirty="0" smtClean="0"/>
              <a:t> является частой причиной возникновения опухолей полости рта, гортани, бронхов и легких. Постоянное и длительное курение приводит к преждевременному старению. Нарушение питания тканей кисло­родом, спазм мелких сосудов делают характерной внешность курильщика (желтоватый оттенок белков глаз, кожи, преждевременное увядание), а изменение слизистых оболочек дыхательных путей влияет на его голос (утрата звонкости, сниженный тембр, хриплость).</a:t>
            </a:r>
          </a:p>
          <a:p>
            <a:pPr indent="446088">
              <a:lnSpc>
                <a:spcPct val="130000"/>
              </a:lnSpc>
            </a:pPr>
            <a:r>
              <a:rPr lang="ru-RU" dirty="0" smtClean="0"/>
              <a:t>Следующая непростая задача — преодоление пьянства и алкоголизма. Установлено, что алкоголизм действует разрушающе на все системы и органы человека.</a:t>
            </a:r>
          </a:p>
          <a:p>
            <a:pPr indent="446088">
              <a:lnSpc>
                <a:spcPct val="13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Алкоголизм,</a:t>
            </a:r>
            <a:r>
              <a:rPr lang="ru-RU" dirty="0" smtClean="0"/>
              <a:t> как ни одно другое заболевание, обуславливает целый комплекс отрицательных социальных последствий, которые выходят далеко за рамки здравоохранения и касаются, в той или иной степени, всех сторон жизни современного общества.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42493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Укрепление </a:t>
            </a:r>
            <a:r>
              <a:rPr lang="ru-RU" sz="2800" b="1" dirty="0" smtClean="0">
                <a:solidFill>
                  <a:srgbClr val="00B050"/>
                </a:solidFill>
              </a:rPr>
              <a:t>организма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и профилактика заболеваний</a:t>
            </a:r>
          </a:p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pPr indent="361950">
              <a:lnSpc>
                <a:spcPct val="120000"/>
              </a:lnSpc>
            </a:pPr>
            <a:r>
              <a:rPr lang="ru-RU" dirty="0" smtClean="0"/>
              <a:t>В список факторов, способствующих укреплению здоровья, обязательно входят процедуры по укреплению организма и закаливанию. Повышение иммунного статуса – комплексное мероприятие, требующее поэтапного и терпеливого воплощения.</a:t>
            </a:r>
          </a:p>
          <a:p>
            <a:pPr indent="361950">
              <a:lnSpc>
                <a:spcPct val="120000"/>
              </a:lnSpc>
            </a:pPr>
            <a:r>
              <a:rPr lang="ru-RU" dirty="0" smtClean="0"/>
              <a:t>Закаливание – не обязательно купание в проруби и обливание холодной водой. Для начала подойдет обычный контрастный душ: при этом перепад температур на начальном этапе может быть минимальным. Закаливание тела повышает иммунный статус, укрепляет сосудистую систему, стимулирует вегетативную нервную систему и поднимает общий тонус организма.</a:t>
            </a:r>
          </a:p>
          <a:p>
            <a:pPr indent="361950">
              <a:lnSpc>
                <a:spcPct val="120000"/>
              </a:lnSpc>
            </a:pPr>
            <a:r>
              <a:rPr lang="ru-RU" dirty="0" smtClean="0"/>
              <a:t>Обязательно нужно следить за состоянием психики и нервной системы. Волнение, стрессы, напряжение, раздражительность – прямые причины раннего старения. Кроме того, нервозное состояние негативно влияет на физиологические процессы и способствует патологическим изменениям в тканевых и клеточных структурах организма.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smtClean="0"/>
              <a:t>В список профилактических мер по укреплению и стабилизации здоровья обязательно входит контроль массы тела. Избыток веса – всегда дополнительный риск сердечных, сосудистых, эндокринных и многих других патологий.</a:t>
            </a:r>
          </a:p>
          <a:p>
            <a:pPr indent="361950" algn="just"/>
            <a:r>
              <a:rPr lang="ru-RU" dirty="0" smtClean="0"/>
              <a:t>Людям после 45 лет рекомендуется регулярно проходить полноценное клиническое обследование: с возрастом значительно повышается риск таких заболеваний, как гипертензия, сахарный диабет, ишемическая болезнь сердца. Выявление этих и других недугов на ранней стадии – основа успешной терапии.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284984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b="1" dirty="0" smtClean="0">
                <a:solidFill>
                  <a:srgbClr val="EA3800"/>
                </a:solidFill>
              </a:rPr>
              <a:t>Здоровье — бесценное достояние </a:t>
            </a:r>
            <a:r>
              <a:rPr lang="ru-RU" dirty="0" smtClean="0">
                <a:solidFill>
                  <a:srgbClr val="EA3800"/>
                </a:solidFill>
              </a:rPr>
              <a:t>не только каждого человека, но и всего общества. При встречах, расставаниях с близкими и дорогими людьми мы желаем им доброго и крепкого здоровья так как это — основное условие и залог полноценной и счастливой жизни.</a:t>
            </a:r>
          </a:p>
          <a:p>
            <a:pPr indent="361950" algn="just"/>
            <a:r>
              <a:rPr lang="ru-RU" dirty="0" smtClean="0">
                <a:solidFill>
                  <a:srgbClr val="EA3800"/>
                </a:solidFill>
              </a:rPr>
              <a:t> </a:t>
            </a:r>
            <a:r>
              <a:rPr lang="ru-RU" b="1" dirty="0" smtClean="0">
                <a:solidFill>
                  <a:srgbClr val="EA3800"/>
                </a:solidFill>
              </a:rPr>
              <a:t>Здоровье</a:t>
            </a:r>
            <a:r>
              <a:rPr lang="ru-RU" dirty="0" smtClean="0">
                <a:solidFill>
                  <a:srgbClr val="EA3800"/>
                </a:solidFill>
              </a:rPr>
              <a:t> помогает нам выполнять наши планы, успешно решать основные жизненные задачи, преодолевать трудности, а если придется, то и значительные перегрузки.  </a:t>
            </a:r>
          </a:p>
          <a:p>
            <a:pPr indent="361950" algn="just"/>
            <a:r>
              <a:rPr lang="ru-RU" b="1" dirty="0" smtClean="0">
                <a:solidFill>
                  <a:srgbClr val="EA3800"/>
                </a:solidFill>
              </a:rPr>
              <a:t>Здоровье</a:t>
            </a:r>
            <a:r>
              <a:rPr lang="ru-RU" dirty="0" smtClean="0">
                <a:solidFill>
                  <a:srgbClr val="EA3800"/>
                </a:solidFill>
              </a:rPr>
              <a:t>, разумно сохраняемое и укрепляемое самим человеком, обеспечивает ему долгую и активную жизнь.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h47lmps7rb-flywheel.netdna-ssl.com/wp-content/uploads/2016/10/10437930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9306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Здоровье – категория успеха!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1/slide/g/GSZOFwlaRqEUo6nNrHfpyXkWP4gzDu8Jvhc7LB2A1s/slide-9.jpg"/>
          <p:cNvPicPr>
            <a:picLocks noChangeAspect="1" noChangeArrowheads="1"/>
          </p:cNvPicPr>
          <p:nvPr/>
        </p:nvPicPr>
        <p:blipFill>
          <a:blip r:embed="rId2" cstate="print"/>
          <a:srcRect l="14765" t="23707" r="18052" b="7806"/>
          <a:stretch>
            <a:fillRect/>
          </a:stretch>
        </p:blipFill>
        <p:spPr bwMode="auto">
          <a:xfrm>
            <a:off x="1979712" y="3717032"/>
            <a:ext cx="5166574" cy="29523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712968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Формирование здорового образа жизни, способствующего укреплению здоровья человека, осуществляется на трёх уровнях: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социальном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пропаганда в СМИ, информационно-просветительская работа;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инфраструктурном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конкретные условия в основных сферах жизнедеятельности (наличие свободного времени, материальных средств), профилактические (спортивные) учреждения, экологический контроль;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личностном: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система ценностных ориентаций человека, стандартизация бытового уклада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820891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 </a:t>
            </a:r>
            <a:r>
              <a:rPr lang="ru-RU" sz="2800" b="1" dirty="0" smtClean="0">
                <a:solidFill>
                  <a:srgbClr val="00B050"/>
                </a:solidFill>
              </a:rPr>
              <a:t>Компоненты ЗОЖ</a:t>
            </a:r>
          </a:p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Чем раньше начать вести здоровый образ жизни, тем выше шанс прожить долгую жизнь и не страдать от болезней. Основные компоненты ЗОЖ:</a:t>
            </a:r>
          </a:p>
          <a:p>
            <a:endParaRPr lang="ru-RU" dirty="0" smtClean="0"/>
          </a:p>
          <a:p>
            <a:pPr marL="265113" lvl="0" indent="-265113">
              <a:buFont typeface="Arial" pitchFamily="34" charset="0"/>
              <a:buChar char="•"/>
            </a:pPr>
            <a:r>
              <a:rPr lang="ru-RU" dirty="0" smtClean="0"/>
              <a:t>воспитание здоровых навыков и привычек с детства (это должны помнить родители нынешних детей, если желают для них лучшего будущего);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dirty="0" smtClean="0"/>
              <a:t>безопасная среда проживания;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dirty="0" smtClean="0"/>
              <a:t>отказ от алкоголя, сигарет, наркотиков;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dirty="0" smtClean="0"/>
              <a:t>здоровое питание;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dirty="0" smtClean="0"/>
              <a:t>физическая активность в любом возрасте;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dirty="0" smtClean="0"/>
              <a:t>гигиена;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dirty="0" smtClean="0"/>
              <a:t>закаливание;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dirty="0" smtClean="0"/>
              <a:t>эмоциональное самочувствие: контроль над эмоциями, умение противостоять стрессу;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dirty="0" smtClean="0"/>
              <a:t>духовное самочувствие: установка действительно значимых, конструктивных жизненных целей, стремление к их достижению; оптимизм;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dirty="0" smtClean="0"/>
              <a:t>интеллектуальное самочувствие: поиск и усвоение новой полезной информации, позитивное мышление.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2089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Польза режима дня</a:t>
            </a:r>
          </a:p>
          <a:p>
            <a:pPr algn="ctr"/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Как вести здоровый образ жизни? Для начала следует пересмотреть режим дня. Ни один график здоровой жизни не может включать в себя отход ко сну после полуночи и пробуждение в 2 часа дня по выходным.</a:t>
            </a:r>
          </a:p>
          <a:p>
            <a:endParaRPr lang="ru-RU" dirty="0" smtClean="0"/>
          </a:p>
          <a:p>
            <a:r>
              <a:rPr lang="ru-RU" dirty="0" smtClean="0"/>
              <a:t>Рациональный режим труда и отдыха предполагает разумное чередование периодов физического и умственного напряжения с периодами полного расслабления. Другими словами – сон должен быть полноценным (7-8 часовым для взрослого человека) и таким же полноценным должен быть отдых в выходные дни.</a:t>
            </a:r>
          </a:p>
          <a:p>
            <a:endParaRPr lang="ru-RU" dirty="0"/>
          </a:p>
        </p:txBody>
      </p:sp>
      <p:pic>
        <p:nvPicPr>
          <p:cNvPr id="1027" name="Picture 3" descr="https://img3.stockfresh.com/files/e/elnur/m/19/9066995_stock-photo-man-having-trouble-waking-up-with-alarm-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4464496" cy="2976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5689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Необходимость рационального питания</a:t>
            </a:r>
          </a:p>
          <a:p>
            <a:pPr algn="ctr"/>
            <a:endParaRPr lang="ru-RU" sz="2400" dirty="0" smtClean="0">
              <a:solidFill>
                <a:srgbClr val="00B050"/>
              </a:solidFill>
            </a:endParaRPr>
          </a:p>
          <a:p>
            <a:pPr algn="ctr"/>
            <a:r>
              <a:rPr lang="ru-RU" dirty="0" smtClean="0"/>
              <a:t>Любые рекомендации по здоровому образу жизни обязательно включают в себя советы по рациональному питанию.</a:t>
            </a:r>
          </a:p>
          <a:p>
            <a:endParaRPr lang="ru-RU" dirty="0"/>
          </a:p>
        </p:txBody>
      </p:sp>
      <p:pic>
        <p:nvPicPr>
          <p:cNvPr id="3" name="Рисунок 2" descr="eat healthy!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ealthy lifestyle - fruit food, sport exercisi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16832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Здоровое </a:t>
            </a:r>
            <a:r>
              <a:rPr lang="ru-RU" sz="2800" b="1" dirty="0" smtClean="0">
                <a:solidFill>
                  <a:srgbClr val="00B050"/>
                </a:solidFill>
              </a:rPr>
              <a:t>питание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– понятие очень обширное, однако основные принципы рационального подхода к пище следующие:</a:t>
            </a:r>
          </a:p>
          <a:p>
            <a:pPr marL="446088" lvl="0" indent="361950">
              <a:buFont typeface="Wingdings" pitchFamily="2" charset="2"/>
              <a:buChar char="§"/>
            </a:pPr>
            <a:r>
              <a:rPr lang="ru-RU" dirty="0" smtClean="0"/>
              <a:t>Ограничение животных жиров;</a:t>
            </a:r>
          </a:p>
          <a:p>
            <a:pPr marL="446088" lvl="0" indent="361950">
              <a:buFont typeface="Wingdings" pitchFamily="2" charset="2"/>
              <a:buChar char="§"/>
            </a:pPr>
            <a:r>
              <a:rPr lang="ru-RU" dirty="0" smtClean="0"/>
              <a:t>Существенное ограничение животной белковой пищи (рекомендуется употреблять в основном диетические сорта мяса – птицу, кролика);</a:t>
            </a:r>
          </a:p>
          <a:p>
            <a:pPr marL="446088" lvl="0" indent="361950">
              <a:buFont typeface="Wingdings" pitchFamily="2" charset="2"/>
              <a:buChar char="§"/>
            </a:pPr>
            <a:r>
              <a:rPr lang="ru-RU" dirty="0" smtClean="0"/>
              <a:t>Включение в меню повышенного количества растительных продуктов;</a:t>
            </a:r>
          </a:p>
          <a:p>
            <a:pPr marL="446088" lvl="0" indent="361950">
              <a:buFont typeface="Wingdings" pitchFamily="2" charset="2"/>
              <a:buChar char="§"/>
            </a:pPr>
            <a:r>
              <a:rPr lang="ru-RU" dirty="0" smtClean="0"/>
              <a:t>Исключение из повседневного рациона «быстрых» углеводов – сладостей, сдобы, газировки, </a:t>
            </a:r>
            <a:r>
              <a:rPr lang="ru-RU" dirty="0" err="1" smtClean="0"/>
              <a:t>фаст-фуда</a:t>
            </a:r>
            <a:r>
              <a:rPr lang="ru-RU" dirty="0" smtClean="0"/>
              <a:t>, чипсов;</a:t>
            </a:r>
          </a:p>
          <a:p>
            <a:pPr marL="446088" lvl="0" indent="361950">
              <a:buFont typeface="Wingdings" pitchFamily="2" charset="2"/>
              <a:buChar char="§"/>
            </a:pPr>
            <a:r>
              <a:rPr lang="ru-RU" dirty="0" smtClean="0"/>
              <a:t>Переход на дробное питание (небольшое количество пищи за один прием);</a:t>
            </a:r>
          </a:p>
          <a:p>
            <a:pPr marL="446088" lvl="0" indent="361950">
              <a:buFont typeface="Wingdings" pitchFamily="2" charset="2"/>
              <a:buChar char="§"/>
            </a:pPr>
            <a:r>
              <a:rPr lang="ru-RU" dirty="0" smtClean="0"/>
              <a:t>Исключение позднего ужина;</a:t>
            </a:r>
          </a:p>
          <a:p>
            <a:pPr marL="446088" lvl="0" indent="361950">
              <a:buFont typeface="Wingdings" pitchFamily="2" charset="2"/>
              <a:buChar char="§"/>
            </a:pPr>
            <a:r>
              <a:rPr lang="ru-RU" dirty="0" smtClean="0"/>
              <a:t>Питание только свежими продуктами;</a:t>
            </a:r>
          </a:p>
          <a:p>
            <a:pPr marL="446088" lvl="0" indent="361950">
              <a:buFont typeface="Wingdings" pitchFamily="2" charset="2"/>
              <a:buChar char="§"/>
            </a:pPr>
            <a:r>
              <a:rPr lang="ru-RU" dirty="0" smtClean="0"/>
              <a:t>Оптимальный питьевой режим;</a:t>
            </a:r>
          </a:p>
          <a:p>
            <a:pPr marL="446088" lvl="0" indent="361950">
              <a:buFont typeface="Wingdings" pitchFamily="2" charset="2"/>
              <a:buChar char="§"/>
            </a:pPr>
            <a:r>
              <a:rPr lang="ru-RU" dirty="0" smtClean="0"/>
              <a:t>Оптимизация количества еды – оно должно соответствовать затратам энергии;</a:t>
            </a:r>
          </a:p>
          <a:p>
            <a:pPr marL="446088" lvl="0" indent="361950">
              <a:buFont typeface="Wingdings" pitchFamily="2" charset="2"/>
              <a:buChar char="§"/>
            </a:pPr>
            <a:r>
              <a:rPr lang="ru-RU" dirty="0" smtClean="0"/>
              <a:t>Исключение алкоголя, ограничение кофе и крепкого чая.</a:t>
            </a:r>
          </a:p>
          <a:p>
            <a:pPr marL="446088" indent="361950">
              <a:buFont typeface="Wingdings" pitchFamily="2" charset="2"/>
              <a:buChar char="§"/>
            </a:pPr>
            <a:r>
              <a:rPr lang="ru-RU" dirty="0" smtClean="0"/>
              <a:t>Пища должна быть исключительно натуральной и содержать все необходимые макро- и микроэлементы, витамины. Желательно, чтобы индивидуальный режим питания был составлен врачом-диетологом.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s://regionsamara.ru/wp-content/uploads/2017/11/zoz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535423"/>
            <a:ext cx="3816423" cy="2322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4249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Активный образ жизни</a:t>
            </a:r>
          </a:p>
          <a:p>
            <a:pPr indent="361950"/>
            <a:endParaRPr lang="ru-RU" sz="1000" dirty="0" smtClean="0">
              <a:solidFill>
                <a:srgbClr val="00B050"/>
              </a:solidFill>
            </a:endParaRPr>
          </a:p>
          <a:p>
            <a:pPr indent="361950"/>
            <a:r>
              <a:rPr lang="ru-RU" dirty="0" smtClean="0"/>
              <a:t>Разумная пропаганда здорового образа жизни обязательно включает в себя пункты, касающиеся физической активности. Достижения науки и техники значительно облегчили жизнь человека, но при этом существенно сократили его двигательную активность. Люди все меньше ходят пешком: сейчас можно заказывать и получать товары и продукты, не покидая дома.</a:t>
            </a:r>
          </a:p>
          <a:p>
            <a:pPr indent="361950"/>
            <a:r>
              <a:rPr lang="ru-RU" dirty="0" smtClean="0"/>
              <a:t> </a:t>
            </a:r>
            <a:r>
              <a:rPr lang="ru-RU" dirty="0" smtClean="0"/>
              <a:t>Однако </a:t>
            </a:r>
            <a:r>
              <a:rPr lang="ru-RU" dirty="0" smtClean="0"/>
              <a:t>для сохранения функционального статуса организма движение просто необходимо. Начинающим практиковать здоровый образ жизни следует уделять физическим упражнениям хотя бы 30 минут в день: двигательная активность – один из основных факторов, влияющих на здоровье человека. Какой именно разновидностью физической активности заниматься – каждый решает сам, в соответствии со своим возрастом, темпераментом и возможностями.</a:t>
            </a:r>
            <a:endParaRPr lang="ru-RU" dirty="0"/>
          </a:p>
        </p:txBody>
      </p:sp>
      <p:pic>
        <p:nvPicPr>
          <p:cNvPr id="17411" name="Picture 3" descr="https://i.szalas.hu/hotels/886136/original/2096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3027363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5" name="Picture 7" descr="https://avatars.mds.yandex.net/get-pdb/480866/44ebd1e5-b15f-49c1-97bb-b5e8f0832481/s1200"/>
          <p:cNvPicPr>
            <a:picLocks noChangeAspect="1" noChangeArrowheads="1"/>
          </p:cNvPicPr>
          <p:nvPr/>
        </p:nvPicPr>
        <p:blipFill>
          <a:blip r:embed="rId4" cstate="print"/>
          <a:srcRect r="14802"/>
          <a:stretch>
            <a:fillRect/>
          </a:stretch>
        </p:blipFill>
        <p:spPr bwMode="auto">
          <a:xfrm>
            <a:off x="6444208" y="4365104"/>
            <a:ext cx="2699792" cy="2112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42493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ctr"/>
            <a:r>
              <a:rPr lang="ru-RU" sz="2800" b="1" dirty="0" smtClean="0">
                <a:solidFill>
                  <a:srgbClr val="00B050"/>
                </a:solidFill>
              </a:rPr>
              <a:t>Это могут быть:</a:t>
            </a:r>
          </a:p>
          <a:p>
            <a:pPr indent="361950" algn="ctr">
              <a:lnSpc>
                <a:spcPct val="120000"/>
              </a:lnSpc>
            </a:pPr>
            <a:endParaRPr lang="ru-RU" sz="1050" b="1" dirty="0" smtClean="0">
              <a:solidFill>
                <a:srgbClr val="00B050"/>
              </a:solidFill>
            </a:endParaRPr>
          </a:p>
          <a:p>
            <a:pPr lvl="0" indent="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/>
              <a:t>Занятия в тренажерном зале;</a:t>
            </a:r>
          </a:p>
          <a:p>
            <a:pPr lvl="0" indent="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/>
              <a:t>Спортивная ходьба или бег;</a:t>
            </a:r>
          </a:p>
          <a:p>
            <a:pPr lvl="0" indent="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/>
              <a:t>Занятия в бассейне;</a:t>
            </a:r>
          </a:p>
          <a:p>
            <a:pPr lvl="0" indent="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/>
              <a:t>Велосипедные прогулки;</a:t>
            </a:r>
          </a:p>
          <a:p>
            <a:pPr lvl="0" indent="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/>
              <a:t>Домашние занятия гимнастикой;</a:t>
            </a:r>
          </a:p>
          <a:p>
            <a:pPr lvl="0" indent="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/>
              <a:t>Йога и гимнастика </a:t>
            </a:r>
            <a:r>
              <a:rPr lang="ru-RU" dirty="0" err="1" smtClean="0"/>
              <a:t>цигун</a:t>
            </a:r>
            <a:r>
              <a:rPr lang="ru-RU" dirty="0" smtClean="0"/>
              <a:t>.</a:t>
            </a:r>
          </a:p>
          <a:p>
            <a:pPr indent="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/>
              <a:t>Возможности для реализации двигательного потенциала не ограничены – можно начать с пеших прогулок (лучше гулять в лесопарковых зонах), а затем постепенно повышать нагрузки.</a:t>
            </a:r>
          </a:p>
          <a:p>
            <a:endParaRPr lang="ru-RU" dirty="0"/>
          </a:p>
        </p:txBody>
      </p:sp>
      <p:pic>
        <p:nvPicPr>
          <p:cNvPr id="21506" name="Picture 2" descr="https://abrazoorthopedics.com/wp-content/uploads/sites/4195/2017/06/BeachVolley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3782182" cy="2520280"/>
          </a:xfrm>
          <a:prstGeom prst="rect">
            <a:avLst/>
          </a:prstGeom>
          <a:noFill/>
        </p:spPr>
      </p:pic>
      <p:pic>
        <p:nvPicPr>
          <p:cNvPr id="21508" name="Picture 4" descr="https://cdn-ami-drupal.heartyhosting.com/sites/muscleandfitness.com/files/media/Childhood-Obesity-BMI-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3861048"/>
            <a:ext cx="4552625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36426" y="229871"/>
            <a:ext cx="4671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Отказ от пагубных привычек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net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64087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3212976"/>
            <a:ext cx="8712968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20000"/>
              </a:lnSpc>
            </a:pPr>
            <a:r>
              <a:rPr lang="ru-RU" dirty="0" smtClean="0"/>
              <a:t>Курение и здоровье не совместимы. Если вы еще курите, постарайтесь сделать все, чтобы избавиться от этой пагубной привычки.</a:t>
            </a:r>
          </a:p>
          <a:p>
            <a:pPr indent="361950" algn="just">
              <a:lnSpc>
                <a:spcPct val="120000"/>
              </a:lnSpc>
            </a:pPr>
            <a:r>
              <a:rPr lang="ru-RU" dirty="0" smtClean="0"/>
              <a:t>Следующим звеном здорового образа жизни является искоренение вредных привычек (курение, алкоголь, наркотики). Эти нарушители здоровья являются причиной многих заболеваний, резко сокращают продолжительность жизни, снижают работоспособность.</a:t>
            </a:r>
          </a:p>
          <a:p>
            <a:pPr indent="361950" algn="just">
              <a:lnSpc>
                <a:spcPct val="120000"/>
              </a:lnSpc>
            </a:pPr>
            <a:r>
              <a:rPr lang="ru-RU" dirty="0" smtClean="0"/>
              <a:t>Очень многие люди начинают свое оздоровление с отказа от курения, которое считается одной из самых опасных привычек современного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</TotalTime>
  <Words>603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Чугунова</dc:creator>
  <cp:lastModifiedBy>Морозюк</cp:lastModifiedBy>
  <cp:revision>11</cp:revision>
  <dcterms:created xsi:type="dcterms:W3CDTF">2019-04-18T07:50:08Z</dcterms:created>
  <dcterms:modified xsi:type="dcterms:W3CDTF">2019-04-22T09:56:38Z</dcterms:modified>
</cp:coreProperties>
</file>